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</p:sldIdLst>
  <p:sldSz cx="18288000" cy="10287000"/>
  <p:notesSz cx="6858000" cy="9144000"/>
  <p:embeddedFontLst>
    <p:embeddedFont>
      <p:font typeface="Calibri" panose="020F0502020204030204" pitchFamily="34" charset="0"/>
      <p:regular r:id="rId5"/>
      <p:bold r:id="rId6"/>
      <p:italic r:id="rId7"/>
      <p:boldItalic r:id="rId8"/>
    </p:embeddedFont>
    <p:embeddedFont>
      <p:font typeface="Cooper Hewitt" panose="020B0604020202020204" charset="0"/>
      <p:regular r:id="rId9"/>
    </p:embeddedFont>
    <p:embeddedFont>
      <p:font typeface="Cooper Hewitt Bold" panose="020B0604020202020204" charset="0"/>
      <p:regular r:id="rId10"/>
    </p:embeddedFont>
    <p:embeddedFont>
      <p:font typeface="Rumba" panose="020B0604020202020204" charset="0"/>
      <p:regular r:id="rId11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42" d="100"/>
          <a:sy n="42" d="100"/>
        </p:scale>
        <p:origin x="780" y="4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4.fntdata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font" Target="fonts/font3.fntdata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2.fntdata"/><Relationship Id="rId11" Type="http://schemas.openxmlformats.org/officeDocument/2006/relationships/font" Target="fonts/font7.fntdata"/><Relationship Id="rId5" Type="http://schemas.openxmlformats.org/officeDocument/2006/relationships/font" Target="fonts/font1.fntdata"/><Relationship Id="rId15" Type="http://schemas.openxmlformats.org/officeDocument/2006/relationships/tableStyles" Target="tableStyles.xml"/><Relationship Id="rId10" Type="http://schemas.openxmlformats.org/officeDocument/2006/relationships/font" Target="fonts/font6.fntdata"/><Relationship Id="rId4" Type="http://schemas.openxmlformats.org/officeDocument/2006/relationships/slide" Target="slides/slide3.xml"/><Relationship Id="rId9" Type="http://schemas.openxmlformats.org/officeDocument/2006/relationships/font" Target="fonts/font5.fntdata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5/18/2023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5/18/2023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5/18/2023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5/18/2023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t="7865" b="7865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2896988" y="2314575"/>
            <a:ext cx="12494025" cy="5657850"/>
            <a:chOff x="0" y="0"/>
            <a:chExt cx="4226374" cy="191389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4226374" cy="1913890"/>
            </a:xfrm>
            <a:custGeom>
              <a:avLst/>
              <a:gdLst/>
              <a:ahLst/>
              <a:cxnLst/>
              <a:rect l="l" t="t" r="r" b="b"/>
              <a:pathLst>
                <a:path w="4226374" h="1913890">
                  <a:moveTo>
                    <a:pt x="0" y="0"/>
                  </a:moveTo>
                  <a:lnTo>
                    <a:pt x="4226374" y="0"/>
                  </a:lnTo>
                  <a:lnTo>
                    <a:pt x="4226374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FF5757">
                <a:alpha val="49804"/>
              </a:srgbClr>
            </a:solidFill>
          </p:spPr>
        </p:sp>
      </p:grpSp>
      <p:grpSp>
        <p:nvGrpSpPr>
          <p:cNvPr id="5" name="Group 5"/>
          <p:cNvGrpSpPr/>
          <p:nvPr/>
        </p:nvGrpSpPr>
        <p:grpSpPr>
          <a:xfrm>
            <a:off x="15611668" y="2314575"/>
            <a:ext cx="1023712" cy="5657850"/>
            <a:chOff x="0" y="0"/>
            <a:chExt cx="346293" cy="191389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346293" cy="1913890"/>
            </a:xfrm>
            <a:custGeom>
              <a:avLst/>
              <a:gdLst/>
              <a:ahLst/>
              <a:cxnLst/>
              <a:rect l="l" t="t" r="r" b="b"/>
              <a:pathLst>
                <a:path w="346293" h="1913890">
                  <a:moveTo>
                    <a:pt x="0" y="0"/>
                  </a:moveTo>
                  <a:lnTo>
                    <a:pt x="346293" y="0"/>
                  </a:lnTo>
                  <a:lnTo>
                    <a:pt x="346293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FF5757">
                <a:alpha val="49804"/>
              </a:srgbClr>
            </a:solidFill>
          </p:spPr>
        </p:sp>
      </p:grpSp>
      <p:grpSp>
        <p:nvGrpSpPr>
          <p:cNvPr id="7" name="Group 7"/>
          <p:cNvGrpSpPr/>
          <p:nvPr/>
        </p:nvGrpSpPr>
        <p:grpSpPr>
          <a:xfrm>
            <a:off x="16856036" y="2314575"/>
            <a:ext cx="760782" cy="5657850"/>
            <a:chOff x="0" y="0"/>
            <a:chExt cx="257351" cy="1913890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257351" cy="1913890"/>
            </a:xfrm>
            <a:custGeom>
              <a:avLst/>
              <a:gdLst/>
              <a:ahLst/>
              <a:cxnLst/>
              <a:rect l="l" t="t" r="r" b="b"/>
              <a:pathLst>
                <a:path w="257351" h="1913890">
                  <a:moveTo>
                    <a:pt x="0" y="0"/>
                  </a:moveTo>
                  <a:lnTo>
                    <a:pt x="257351" y="0"/>
                  </a:lnTo>
                  <a:lnTo>
                    <a:pt x="257351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FF5757">
                <a:alpha val="49804"/>
              </a:srgbClr>
            </a:solidFill>
          </p:spPr>
        </p:sp>
      </p:grpSp>
      <p:grpSp>
        <p:nvGrpSpPr>
          <p:cNvPr id="9" name="Group 9"/>
          <p:cNvGrpSpPr/>
          <p:nvPr/>
        </p:nvGrpSpPr>
        <p:grpSpPr>
          <a:xfrm>
            <a:off x="17837474" y="2314575"/>
            <a:ext cx="450526" cy="5657850"/>
            <a:chOff x="0" y="0"/>
            <a:chExt cx="152400" cy="1913890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152400" cy="1913890"/>
            </a:xfrm>
            <a:custGeom>
              <a:avLst/>
              <a:gdLst/>
              <a:ahLst/>
              <a:cxnLst/>
              <a:rect l="l" t="t" r="r" b="b"/>
              <a:pathLst>
                <a:path w="152400" h="1913890">
                  <a:moveTo>
                    <a:pt x="0" y="0"/>
                  </a:moveTo>
                  <a:lnTo>
                    <a:pt x="152400" y="0"/>
                  </a:lnTo>
                  <a:lnTo>
                    <a:pt x="15240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FF5757">
                <a:alpha val="49804"/>
              </a:srgbClr>
            </a:solidFill>
          </p:spPr>
        </p:sp>
      </p:grpSp>
      <p:grpSp>
        <p:nvGrpSpPr>
          <p:cNvPr id="11" name="Group 11"/>
          <p:cNvGrpSpPr/>
          <p:nvPr/>
        </p:nvGrpSpPr>
        <p:grpSpPr>
          <a:xfrm rot="-10800000">
            <a:off x="1652620" y="2314575"/>
            <a:ext cx="1023712" cy="5657850"/>
            <a:chOff x="0" y="0"/>
            <a:chExt cx="346293" cy="1913890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346293" cy="1913890"/>
            </a:xfrm>
            <a:custGeom>
              <a:avLst/>
              <a:gdLst/>
              <a:ahLst/>
              <a:cxnLst/>
              <a:rect l="l" t="t" r="r" b="b"/>
              <a:pathLst>
                <a:path w="346293" h="1913890">
                  <a:moveTo>
                    <a:pt x="0" y="0"/>
                  </a:moveTo>
                  <a:lnTo>
                    <a:pt x="346293" y="0"/>
                  </a:lnTo>
                  <a:lnTo>
                    <a:pt x="346293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FF5757">
                <a:alpha val="49804"/>
              </a:srgbClr>
            </a:solidFill>
          </p:spPr>
        </p:sp>
      </p:grpSp>
      <p:grpSp>
        <p:nvGrpSpPr>
          <p:cNvPr id="13" name="Group 13"/>
          <p:cNvGrpSpPr/>
          <p:nvPr/>
        </p:nvGrpSpPr>
        <p:grpSpPr>
          <a:xfrm rot="-10800000">
            <a:off x="671181" y="2314575"/>
            <a:ext cx="760782" cy="5657850"/>
            <a:chOff x="0" y="0"/>
            <a:chExt cx="257351" cy="1913890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257351" cy="1913890"/>
            </a:xfrm>
            <a:custGeom>
              <a:avLst/>
              <a:gdLst/>
              <a:ahLst/>
              <a:cxnLst/>
              <a:rect l="l" t="t" r="r" b="b"/>
              <a:pathLst>
                <a:path w="257351" h="1913890">
                  <a:moveTo>
                    <a:pt x="0" y="0"/>
                  </a:moveTo>
                  <a:lnTo>
                    <a:pt x="257351" y="0"/>
                  </a:lnTo>
                  <a:lnTo>
                    <a:pt x="257351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FF5757">
                <a:alpha val="49804"/>
              </a:srgbClr>
            </a:solidFill>
          </p:spPr>
        </p:sp>
      </p:grpSp>
      <p:grpSp>
        <p:nvGrpSpPr>
          <p:cNvPr id="15" name="Group 15"/>
          <p:cNvGrpSpPr/>
          <p:nvPr/>
        </p:nvGrpSpPr>
        <p:grpSpPr>
          <a:xfrm rot="-10800000">
            <a:off x="0" y="2314575"/>
            <a:ext cx="450526" cy="5657850"/>
            <a:chOff x="0" y="0"/>
            <a:chExt cx="152400" cy="1913890"/>
          </a:xfrm>
        </p:grpSpPr>
        <p:sp>
          <p:nvSpPr>
            <p:cNvPr id="16" name="Freeform 16"/>
            <p:cNvSpPr/>
            <p:nvPr/>
          </p:nvSpPr>
          <p:spPr>
            <a:xfrm>
              <a:off x="0" y="0"/>
              <a:ext cx="152400" cy="1913890"/>
            </a:xfrm>
            <a:custGeom>
              <a:avLst/>
              <a:gdLst/>
              <a:ahLst/>
              <a:cxnLst/>
              <a:rect l="l" t="t" r="r" b="b"/>
              <a:pathLst>
                <a:path w="152400" h="1913890">
                  <a:moveTo>
                    <a:pt x="0" y="0"/>
                  </a:moveTo>
                  <a:lnTo>
                    <a:pt x="152400" y="0"/>
                  </a:lnTo>
                  <a:lnTo>
                    <a:pt x="15240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FF5757">
                <a:alpha val="49804"/>
              </a:srgbClr>
            </a:solidFill>
          </p:spPr>
        </p:sp>
      </p:grpSp>
      <p:pic>
        <p:nvPicPr>
          <p:cNvPr id="17" name="Picture 17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7710292" y="8475054"/>
            <a:ext cx="2867416" cy="1175641"/>
          </a:xfrm>
          <a:prstGeom prst="rect">
            <a:avLst/>
          </a:prstGeom>
        </p:spPr>
      </p:pic>
      <p:sp>
        <p:nvSpPr>
          <p:cNvPr id="18" name="TextBox 18"/>
          <p:cNvSpPr txBox="1"/>
          <p:nvPr/>
        </p:nvSpPr>
        <p:spPr>
          <a:xfrm>
            <a:off x="2302594" y="2360985"/>
            <a:ext cx="13682813" cy="26697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8749"/>
              </a:lnSpc>
              <a:spcBef>
                <a:spcPct val="0"/>
              </a:spcBef>
            </a:pPr>
            <a:r>
              <a:rPr lang="en-US" sz="13392">
                <a:solidFill>
                  <a:srgbClr val="FFFFFF"/>
                </a:solidFill>
                <a:latin typeface="Cooper Hewitt Bold"/>
              </a:rPr>
              <a:t>VOCATION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5005329" y="5138868"/>
            <a:ext cx="8277341" cy="196024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779"/>
              </a:lnSpc>
            </a:pPr>
            <a:r>
              <a:rPr lang="en-US" sz="2699" spc="969">
                <a:solidFill>
                  <a:srgbClr val="FFFFFF"/>
                </a:solidFill>
                <a:latin typeface="Cooper Hewitt"/>
              </a:rPr>
              <a:t>CORE RE MODULE</a:t>
            </a:r>
          </a:p>
          <a:p>
            <a:pPr algn="ctr">
              <a:lnSpc>
                <a:spcPts val="3779"/>
              </a:lnSpc>
            </a:pPr>
            <a:endParaRPr lang="en-US" sz="2699" spc="969">
              <a:solidFill>
                <a:srgbClr val="FFFFFF"/>
              </a:solidFill>
              <a:latin typeface="Cooper Hewitt"/>
            </a:endParaRPr>
          </a:p>
          <a:p>
            <a:pPr algn="ctr">
              <a:lnSpc>
                <a:spcPts val="3779"/>
              </a:lnSpc>
            </a:pPr>
            <a:r>
              <a:rPr lang="en-US" sz="2699" spc="969">
                <a:solidFill>
                  <a:srgbClr val="FFFFFF"/>
                </a:solidFill>
                <a:latin typeface="Cooper Hewitt Bold"/>
              </a:rPr>
              <a:t>LESSON SEVEN</a:t>
            </a:r>
          </a:p>
          <a:p>
            <a:pPr algn="ctr">
              <a:lnSpc>
                <a:spcPts val="3779"/>
              </a:lnSpc>
              <a:spcBef>
                <a:spcPct val="0"/>
              </a:spcBef>
            </a:pPr>
            <a:r>
              <a:rPr lang="en-US" sz="2699" spc="969">
                <a:solidFill>
                  <a:srgbClr val="FFFFFF"/>
                </a:solidFill>
                <a:latin typeface="Cooper Hewitt Bold"/>
              </a:rPr>
              <a:t>ASSESSMENT 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F65B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7496026" y="800100"/>
            <a:ext cx="3295948" cy="197740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5959"/>
              </a:lnSpc>
            </a:pPr>
            <a:r>
              <a:rPr lang="en-US" sz="11399" dirty="0">
                <a:solidFill>
                  <a:srgbClr val="FFFFFF"/>
                </a:solidFill>
                <a:latin typeface="Rumba"/>
              </a:rPr>
              <a:t>Task</a:t>
            </a:r>
          </a:p>
        </p:txBody>
      </p:sp>
      <p:sp>
        <p:nvSpPr>
          <p:cNvPr id="3" name="TextBox 3"/>
          <p:cNvSpPr txBox="1"/>
          <p:nvPr/>
        </p:nvSpPr>
        <p:spPr>
          <a:xfrm>
            <a:off x="1338651" y="3296920"/>
            <a:ext cx="15610698" cy="59613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759"/>
              </a:lnSpc>
            </a:pPr>
            <a:r>
              <a:rPr lang="en-US" sz="3399">
                <a:solidFill>
                  <a:srgbClr val="FFFFFF"/>
                </a:solidFill>
                <a:latin typeface="Cooper Hewitt"/>
              </a:rPr>
              <a:t>All states of life are equally important within the Church and build a life of discipleship for each individual. Evaluate.</a:t>
            </a:r>
          </a:p>
          <a:p>
            <a:pPr>
              <a:lnSpc>
                <a:spcPts val="4759"/>
              </a:lnSpc>
            </a:pPr>
            <a:endParaRPr lang="en-US" sz="3399">
              <a:solidFill>
                <a:srgbClr val="FFFFFF"/>
              </a:solidFill>
              <a:latin typeface="Cooper Hewitt"/>
            </a:endParaRPr>
          </a:p>
          <a:p>
            <a:pPr>
              <a:lnSpc>
                <a:spcPts val="4759"/>
              </a:lnSpc>
            </a:pPr>
            <a:r>
              <a:rPr lang="en-US" sz="3399">
                <a:solidFill>
                  <a:srgbClr val="FFFFFF"/>
                </a:solidFill>
                <a:latin typeface="Cooper Hewitt"/>
              </a:rPr>
              <a:t>In your answer you should:</a:t>
            </a:r>
          </a:p>
          <a:p>
            <a:pPr>
              <a:lnSpc>
                <a:spcPts val="4759"/>
              </a:lnSpc>
            </a:pPr>
            <a:endParaRPr lang="en-US" sz="3399">
              <a:solidFill>
                <a:srgbClr val="FFFFFF"/>
              </a:solidFill>
              <a:latin typeface="Cooper Hewitt"/>
            </a:endParaRPr>
          </a:p>
          <a:p>
            <a:pPr marL="734056" lvl="1" indent="-367028">
              <a:lnSpc>
                <a:spcPts val="4759"/>
              </a:lnSpc>
              <a:buFont typeface="Arial"/>
              <a:buChar char="•"/>
            </a:pPr>
            <a:r>
              <a:rPr lang="en-US" sz="3399">
                <a:solidFill>
                  <a:srgbClr val="FFFFFF"/>
                </a:solidFill>
                <a:latin typeface="Cooper Hewitt"/>
              </a:rPr>
              <a:t>Define key terms.</a:t>
            </a:r>
          </a:p>
          <a:p>
            <a:pPr marL="734056" lvl="1" indent="-367028">
              <a:lnSpc>
                <a:spcPts val="4759"/>
              </a:lnSpc>
              <a:buFont typeface="Arial"/>
              <a:buChar char="•"/>
            </a:pPr>
            <a:r>
              <a:rPr lang="en-US" sz="3399">
                <a:solidFill>
                  <a:srgbClr val="FFFFFF"/>
                </a:solidFill>
                <a:latin typeface="Cooper Hewitt"/>
              </a:rPr>
              <a:t>Discuss the different states of life and why they are important.</a:t>
            </a:r>
          </a:p>
          <a:p>
            <a:pPr marL="734056" lvl="1" indent="-367028">
              <a:lnSpc>
                <a:spcPts val="4759"/>
              </a:lnSpc>
              <a:buFont typeface="Arial"/>
              <a:buChar char="•"/>
            </a:pPr>
            <a:r>
              <a:rPr lang="en-US" sz="3399">
                <a:solidFill>
                  <a:srgbClr val="FFFFFF"/>
                </a:solidFill>
                <a:latin typeface="Cooper Hewitt"/>
              </a:rPr>
              <a:t>Argue which state of life you think is most important and discuss why someone might not agree with this.</a:t>
            </a:r>
          </a:p>
          <a:p>
            <a:pPr marL="0" lvl="0" indent="0" algn="ctr">
              <a:lnSpc>
                <a:spcPts val="3779"/>
              </a:lnSpc>
              <a:spcBef>
                <a:spcPct val="0"/>
              </a:spcBef>
            </a:pPr>
            <a:endParaRPr lang="en-US" sz="3399">
              <a:solidFill>
                <a:srgbClr val="FFFFFF"/>
              </a:solidFill>
              <a:latin typeface="Cooper Hewitt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F65B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5558333" y="723900"/>
            <a:ext cx="7171333" cy="197740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5959"/>
              </a:lnSpc>
            </a:pPr>
            <a:r>
              <a:rPr lang="en-US" sz="11399" dirty="0">
                <a:solidFill>
                  <a:srgbClr val="FFFFFF"/>
                </a:solidFill>
                <a:latin typeface="Rumba"/>
              </a:rPr>
              <a:t>Congratulations</a:t>
            </a:r>
          </a:p>
        </p:txBody>
      </p:sp>
      <p:sp>
        <p:nvSpPr>
          <p:cNvPr id="3" name="TextBox 3"/>
          <p:cNvSpPr txBox="1"/>
          <p:nvPr/>
        </p:nvSpPr>
        <p:spPr>
          <a:xfrm>
            <a:off x="1338651" y="3296920"/>
            <a:ext cx="15610698" cy="48761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759"/>
              </a:lnSpc>
            </a:pPr>
            <a:r>
              <a:rPr lang="en-US" sz="3399">
                <a:solidFill>
                  <a:srgbClr val="FFFFFF"/>
                </a:solidFill>
                <a:latin typeface="Cooper Hewitt"/>
              </a:rPr>
              <a:t>Congratulations on completing the Vocations Core RE Module.</a:t>
            </a:r>
          </a:p>
          <a:p>
            <a:pPr algn="ctr">
              <a:lnSpc>
                <a:spcPts val="4759"/>
              </a:lnSpc>
            </a:pPr>
            <a:endParaRPr lang="en-US" sz="3399">
              <a:solidFill>
                <a:srgbClr val="FFFFFF"/>
              </a:solidFill>
              <a:latin typeface="Cooper Hewitt"/>
            </a:endParaRPr>
          </a:p>
          <a:p>
            <a:pPr algn="ctr">
              <a:lnSpc>
                <a:spcPts val="4759"/>
              </a:lnSpc>
            </a:pPr>
            <a:r>
              <a:rPr lang="en-US" sz="3399">
                <a:solidFill>
                  <a:srgbClr val="FFFFFF"/>
                </a:solidFill>
                <a:latin typeface="Cooper Hewitt"/>
              </a:rPr>
              <a:t>Now is the time for you to take what you have learnt and listen to where God might be calling you!</a:t>
            </a:r>
          </a:p>
          <a:p>
            <a:pPr algn="ctr">
              <a:lnSpc>
                <a:spcPts val="4759"/>
              </a:lnSpc>
            </a:pPr>
            <a:endParaRPr lang="en-US" sz="3399">
              <a:solidFill>
                <a:srgbClr val="FFFFFF"/>
              </a:solidFill>
              <a:latin typeface="Cooper Hewitt"/>
            </a:endParaRPr>
          </a:p>
          <a:p>
            <a:pPr algn="ctr">
              <a:lnSpc>
                <a:spcPts val="4759"/>
              </a:lnSpc>
            </a:pPr>
            <a:endParaRPr lang="en-US" sz="3399">
              <a:solidFill>
                <a:srgbClr val="FFFFFF"/>
              </a:solidFill>
              <a:latin typeface="Cooper Hewitt"/>
            </a:endParaRPr>
          </a:p>
          <a:p>
            <a:pPr algn="ctr">
              <a:lnSpc>
                <a:spcPts val="4759"/>
              </a:lnSpc>
            </a:pPr>
            <a:r>
              <a:rPr lang="en-US" sz="3399">
                <a:solidFill>
                  <a:srgbClr val="FFFFFF"/>
                </a:solidFill>
                <a:latin typeface="Cooper Hewitt"/>
              </a:rPr>
              <a:t>For further information on vocation and discernment visit:</a:t>
            </a:r>
          </a:p>
          <a:p>
            <a:pPr marL="0" lvl="0" indent="0" algn="ctr">
              <a:lnSpc>
                <a:spcPts val="4759"/>
              </a:lnSpc>
              <a:spcBef>
                <a:spcPct val="0"/>
              </a:spcBef>
            </a:pPr>
            <a:r>
              <a:rPr lang="en-US" sz="3399">
                <a:solidFill>
                  <a:srgbClr val="FFFFFF"/>
                </a:solidFill>
                <a:latin typeface="Cooper Hewitt"/>
              </a:rPr>
              <a:t>www.ukvocation.org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118</Words>
  <Application>Microsoft Office PowerPoint</Application>
  <PresentationFormat>Custom</PresentationFormat>
  <Paragraphs>21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9" baseType="lpstr">
      <vt:lpstr>Arial</vt:lpstr>
      <vt:lpstr>Calibri</vt:lpstr>
      <vt:lpstr>Cooper Hewitt</vt:lpstr>
      <vt:lpstr>Cooper Hewitt Bold</vt:lpstr>
      <vt:lpstr>Rumba</vt:lpstr>
      <vt:lpstr>Office Theme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Vocation Lesson 7 Assessment</dc:title>
  <cp:lastModifiedBy>James Ryan</cp:lastModifiedBy>
  <cp:revision>2</cp:revision>
  <dcterms:created xsi:type="dcterms:W3CDTF">2006-08-16T00:00:00Z</dcterms:created>
  <dcterms:modified xsi:type="dcterms:W3CDTF">2023-05-18T14:06:10Z</dcterms:modified>
  <dc:identifier>DAFjLxbXUv0</dc:identifier>
</cp:coreProperties>
</file>