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Cooper Hewitt" panose="020B0604020202020204" charset="0"/>
      <p:regular r:id="rId14"/>
    </p:embeddedFont>
    <p:embeddedFont>
      <p:font typeface="Cooper Hewitt Bold" panose="020B0604020202020204" charset="0"/>
      <p:regular r:id="rId15"/>
    </p:embeddedFont>
    <p:embeddedFont>
      <p:font typeface="Cooper Hewitt Italics" panose="020B0604020202020204" charset="0"/>
      <p:regular r:id="rId16"/>
    </p:embeddedFont>
    <p:embeddedFont>
      <p:font typeface="Rumba"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46" b="7746"/>
          <a:stretch>
            <a:fillRect/>
          </a:stretch>
        </p:blipFill>
        <p:spPr>
          <a:xfrm>
            <a:off x="0" y="0"/>
            <a:ext cx="18288000" cy="10287000"/>
          </a:xfrm>
          <a:prstGeom prst="rect">
            <a:avLst/>
          </a:prstGeom>
        </p:spPr>
      </p:pic>
      <p:grpSp>
        <p:nvGrpSpPr>
          <p:cNvPr id="3" name="Group 3"/>
          <p:cNvGrpSpPr/>
          <p:nvPr/>
        </p:nvGrpSpPr>
        <p:grpSpPr>
          <a:xfrm>
            <a:off x="2896988" y="2314575"/>
            <a:ext cx="12494025" cy="5657850"/>
            <a:chOff x="0" y="0"/>
            <a:chExt cx="4226374" cy="1913890"/>
          </a:xfrm>
        </p:grpSpPr>
        <p:sp>
          <p:nvSpPr>
            <p:cNvPr id="4" name="Freeform 4"/>
            <p:cNvSpPr/>
            <p:nvPr/>
          </p:nvSpPr>
          <p:spPr>
            <a:xfrm>
              <a:off x="0" y="0"/>
              <a:ext cx="4226374" cy="1913890"/>
            </a:xfrm>
            <a:custGeom>
              <a:avLst/>
              <a:gdLst/>
              <a:ahLst/>
              <a:cxnLst/>
              <a:rect l="l" t="t" r="r" b="b"/>
              <a:pathLst>
                <a:path w="4226374" h="1913890">
                  <a:moveTo>
                    <a:pt x="0" y="0"/>
                  </a:moveTo>
                  <a:lnTo>
                    <a:pt x="4226374" y="0"/>
                  </a:lnTo>
                  <a:lnTo>
                    <a:pt x="4226374" y="1913890"/>
                  </a:lnTo>
                  <a:lnTo>
                    <a:pt x="0" y="1913890"/>
                  </a:lnTo>
                  <a:close/>
                </a:path>
              </a:pathLst>
            </a:custGeom>
            <a:solidFill>
              <a:srgbClr val="FF5757">
                <a:alpha val="49804"/>
              </a:srgbClr>
            </a:solidFill>
          </p:spPr>
        </p:sp>
      </p:grpSp>
      <p:grpSp>
        <p:nvGrpSpPr>
          <p:cNvPr id="5" name="Group 5"/>
          <p:cNvGrpSpPr/>
          <p:nvPr/>
        </p:nvGrpSpPr>
        <p:grpSpPr>
          <a:xfrm>
            <a:off x="15611668" y="2314575"/>
            <a:ext cx="1023712" cy="5657850"/>
            <a:chOff x="0" y="0"/>
            <a:chExt cx="346293" cy="1913890"/>
          </a:xfrm>
        </p:grpSpPr>
        <p:sp>
          <p:nvSpPr>
            <p:cNvPr id="6" name="Freeform 6"/>
            <p:cNvSpPr/>
            <p:nvPr/>
          </p:nvSpPr>
          <p:spPr>
            <a:xfrm>
              <a:off x="0" y="0"/>
              <a:ext cx="346293" cy="1913890"/>
            </a:xfrm>
            <a:custGeom>
              <a:avLst/>
              <a:gdLst/>
              <a:ahLst/>
              <a:cxnLst/>
              <a:rect l="l" t="t" r="r" b="b"/>
              <a:pathLst>
                <a:path w="346293" h="1913890">
                  <a:moveTo>
                    <a:pt x="0" y="0"/>
                  </a:moveTo>
                  <a:lnTo>
                    <a:pt x="346293" y="0"/>
                  </a:lnTo>
                  <a:lnTo>
                    <a:pt x="346293" y="1913890"/>
                  </a:lnTo>
                  <a:lnTo>
                    <a:pt x="0" y="1913890"/>
                  </a:lnTo>
                  <a:close/>
                </a:path>
              </a:pathLst>
            </a:custGeom>
            <a:solidFill>
              <a:srgbClr val="FF5757">
                <a:alpha val="49804"/>
              </a:srgbClr>
            </a:solidFill>
          </p:spPr>
        </p:sp>
      </p:grpSp>
      <p:grpSp>
        <p:nvGrpSpPr>
          <p:cNvPr id="7" name="Group 7"/>
          <p:cNvGrpSpPr/>
          <p:nvPr/>
        </p:nvGrpSpPr>
        <p:grpSpPr>
          <a:xfrm>
            <a:off x="16856036" y="2314575"/>
            <a:ext cx="760782" cy="5657850"/>
            <a:chOff x="0" y="0"/>
            <a:chExt cx="257351" cy="1913890"/>
          </a:xfrm>
        </p:grpSpPr>
        <p:sp>
          <p:nvSpPr>
            <p:cNvPr id="8" name="Freeform 8"/>
            <p:cNvSpPr/>
            <p:nvPr/>
          </p:nvSpPr>
          <p:spPr>
            <a:xfrm>
              <a:off x="0" y="0"/>
              <a:ext cx="257351" cy="1913890"/>
            </a:xfrm>
            <a:custGeom>
              <a:avLst/>
              <a:gdLst/>
              <a:ahLst/>
              <a:cxnLst/>
              <a:rect l="l" t="t" r="r" b="b"/>
              <a:pathLst>
                <a:path w="257351" h="1913890">
                  <a:moveTo>
                    <a:pt x="0" y="0"/>
                  </a:moveTo>
                  <a:lnTo>
                    <a:pt x="257351" y="0"/>
                  </a:lnTo>
                  <a:lnTo>
                    <a:pt x="257351" y="1913890"/>
                  </a:lnTo>
                  <a:lnTo>
                    <a:pt x="0" y="1913890"/>
                  </a:lnTo>
                  <a:close/>
                </a:path>
              </a:pathLst>
            </a:custGeom>
            <a:solidFill>
              <a:srgbClr val="FF5757">
                <a:alpha val="49804"/>
              </a:srgbClr>
            </a:solidFill>
          </p:spPr>
        </p:sp>
      </p:grpSp>
      <p:grpSp>
        <p:nvGrpSpPr>
          <p:cNvPr id="9" name="Group 9"/>
          <p:cNvGrpSpPr/>
          <p:nvPr/>
        </p:nvGrpSpPr>
        <p:grpSpPr>
          <a:xfrm>
            <a:off x="17837474" y="2314575"/>
            <a:ext cx="450526" cy="5657850"/>
            <a:chOff x="0" y="0"/>
            <a:chExt cx="152400" cy="1913890"/>
          </a:xfrm>
        </p:grpSpPr>
        <p:sp>
          <p:nvSpPr>
            <p:cNvPr id="10" name="Freeform 10"/>
            <p:cNvSpPr/>
            <p:nvPr/>
          </p:nvSpPr>
          <p:spPr>
            <a:xfrm>
              <a:off x="0" y="0"/>
              <a:ext cx="152400" cy="1913890"/>
            </a:xfrm>
            <a:custGeom>
              <a:avLst/>
              <a:gdLst/>
              <a:ahLst/>
              <a:cxnLst/>
              <a:rect l="l" t="t" r="r" b="b"/>
              <a:pathLst>
                <a:path w="152400" h="1913890">
                  <a:moveTo>
                    <a:pt x="0" y="0"/>
                  </a:moveTo>
                  <a:lnTo>
                    <a:pt x="152400" y="0"/>
                  </a:lnTo>
                  <a:lnTo>
                    <a:pt x="152400" y="1913890"/>
                  </a:lnTo>
                  <a:lnTo>
                    <a:pt x="0" y="1913890"/>
                  </a:lnTo>
                  <a:close/>
                </a:path>
              </a:pathLst>
            </a:custGeom>
            <a:solidFill>
              <a:srgbClr val="FF5757">
                <a:alpha val="49804"/>
              </a:srgbClr>
            </a:solidFill>
          </p:spPr>
        </p:sp>
      </p:grpSp>
      <p:grpSp>
        <p:nvGrpSpPr>
          <p:cNvPr id="11" name="Group 11"/>
          <p:cNvGrpSpPr/>
          <p:nvPr/>
        </p:nvGrpSpPr>
        <p:grpSpPr>
          <a:xfrm rot="-10800000">
            <a:off x="1652620" y="2314575"/>
            <a:ext cx="1023712" cy="5657850"/>
            <a:chOff x="0" y="0"/>
            <a:chExt cx="346293" cy="1913890"/>
          </a:xfrm>
        </p:grpSpPr>
        <p:sp>
          <p:nvSpPr>
            <p:cNvPr id="12" name="Freeform 12"/>
            <p:cNvSpPr/>
            <p:nvPr/>
          </p:nvSpPr>
          <p:spPr>
            <a:xfrm>
              <a:off x="0" y="0"/>
              <a:ext cx="346293" cy="1913890"/>
            </a:xfrm>
            <a:custGeom>
              <a:avLst/>
              <a:gdLst/>
              <a:ahLst/>
              <a:cxnLst/>
              <a:rect l="l" t="t" r="r" b="b"/>
              <a:pathLst>
                <a:path w="346293" h="1913890">
                  <a:moveTo>
                    <a:pt x="0" y="0"/>
                  </a:moveTo>
                  <a:lnTo>
                    <a:pt x="346293" y="0"/>
                  </a:lnTo>
                  <a:lnTo>
                    <a:pt x="346293" y="1913890"/>
                  </a:lnTo>
                  <a:lnTo>
                    <a:pt x="0" y="1913890"/>
                  </a:lnTo>
                  <a:close/>
                </a:path>
              </a:pathLst>
            </a:custGeom>
            <a:solidFill>
              <a:srgbClr val="FF5757">
                <a:alpha val="49804"/>
              </a:srgbClr>
            </a:solidFill>
          </p:spPr>
        </p:sp>
      </p:grpSp>
      <p:grpSp>
        <p:nvGrpSpPr>
          <p:cNvPr id="13" name="Group 13"/>
          <p:cNvGrpSpPr/>
          <p:nvPr/>
        </p:nvGrpSpPr>
        <p:grpSpPr>
          <a:xfrm rot="-10800000">
            <a:off x="671181" y="2314575"/>
            <a:ext cx="760782" cy="5657850"/>
            <a:chOff x="0" y="0"/>
            <a:chExt cx="257351" cy="1913890"/>
          </a:xfrm>
        </p:grpSpPr>
        <p:sp>
          <p:nvSpPr>
            <p:cNvPr id="14" name="Freeform 14"/>
            <p:cNvSpPr/>
            <p:nvPr/>
          </p:nvSpPr>
          <p:spPr>
            <a:xfrm>
              <a:off x="0" y="0"/>
              <a:ext cx="257351" cy="1913890"/>
            </a:xfrm>
            <a:custGeom>
              <a:avLst/>
              <a:gdLst/>
              <a:ahLst/>
              <a:cxnLst/>
              <a:rect l="l" t="t" r="r" b="b"/>
              <a:pathLst>
                <a:path w="257351" h="1913890">
                  <a:moveTo>
                    <a:pt x="0" y="0"/>
                  </a:moveTo>
                  <a:lnTo>
                    <a:pt x="257351" y="0"/>
                  </a:lnTo>
                  <a:lnTo>
                    <a:pt x="257351" y="1913890"/>
                  </a:lnTo>
                  <a:lnTo>
                    <a:pt x="0" y="1913890"/>
                  </a:lnTo>
                  <a:close/>
                </a:path>
              </a:pathLst>
            </a:custGeom>
            <a:solidFill>
              <a:srgbClr val="FF5757">
                <a:alpha val="49804"/>
              </a:srgbClr>
            </a:solidFill>
          </p:spPr>
        </p:sp>
      </p:grpSp>
      <p:grpSp>
        <p:nvGrpSpPr>
          <p:cNvPr id="15" name="Group 15"/>
          <p:cNvGrpSpPr/>
          <p:nvPr/>
        </p:nvGrpSpPr>
        <p:grpSpPr>
          <a:xfrm rot="-10800000">
            <a:off x="0" y="2314575"/>
            <a:ext cx="450526" cy="5657850"/>
            <a:chOff x="0" y="0"/>
            <a:chExt cx="152400" cy="1913890"/>
          </a:xfrm>
        </p:grpSpPr>
        <p:sp>
          <p:nvSpPr>
            <p:cNvPr id="16" name="Freeform 16"/>
            <p:cNvSpPr/>
            <p:nvPr/>
          </p:nvSpPr>
          <p:spPr>
            <a:xfrm>
              <a:off x="0" y="0"/>
              <a:ext cx="152400" cy="1913890"/>
            </a:xfrm>
            <a:custGeom>
              <a:avLst/>
              <a:gdLst/>
              <a:ahLst/>
              <a:cxnLst/>
              <a:rect l="l" t="t" r="r" b="b"/>
              <a:pathLst>
                <a:path w="152400" h="1913890">
                  <a:moveTo>
                    <a:pt x="0" y="0"/>
                  </a:moveTo>
                  <a:lnTo>
                    <a:pt x="152400" y="0"/>
                  </a:lnTo>
                  <a:lnTo>
                    <a:pt x="152400" y="1913890"/>
                  </a:lnTo>
                  <a:lnTo>
                    <a:pt x="0" y="1913890"/>
                  </a:lnTo>
                  <a:close/>
                </a:path>
              </a:pathLst>
            </a:custGeom>
            <a:solidFill>
              <a:srgbClr val="FF5757">
                <a:alpha val="49804"/>
              </a:srgbClr>
            </a:solidFill>
          </p:spPr>
        </p:sp>
      </p:grpSp>
      <p:sp>
        <p:nvSpPr>
          <p:cNvPr id="17" name="Freeform 17"/>
          <p:cNvSpPr/>
          <p:nvPr/>
        </p:nvSpPr>
        <p:spPr>
          <a:xfrm>
            <a:off x="7710292" y="8475054"/>
            <a:ext cx="2867416" cy="1175641"/>
          </a:xfrm>
          <a:custGeom>
            <a:avLst/>
            <a:gdLst/>
            <a:ahLst/>
            <a:cxnLst/>
            <a:rect l="l" t="t" r="r" b="b"/>
            <a:pathLst>
              <a:path w="2867416" h="1175641">
                <a:moveTo>
                  <a:pt x="0" y="0"/>
                </a:moveTo>
                <a:lnTo>
                  <a:pt x="2867416" y="0"/>
                </a:lnTo>
                <a:lnTo>
                  <a:pt x="2867416" y="1175640"/>
                </a:lnTo>
                <a:lnTo>
                  <a:pt x="0" y="1175640"/>
                </a:lnTo>
                <a:lnTo>
                  <a:pt x="0" y="0"/>
                </a:lnTo>
                <a:close/>
              </a:path>
            </a:pathLst>
          </a:custGeom>
          <a:blipFill>
            <a:blip r:embed="rId3"/>
            <a:stretch>
              <a:fillRect/>
            </a:stretch>
          </a:blipFill>
        </p:spPr>
      </p:sp>
      <p:sp>
        <p:nvSpPr>
          <p:cNvPr id="18" name="TextBox 18"/>
          <p:cNvSpPr txBox="1"/>
          <p:nvPr/>
        </p:nvSpPr>
        <p:spPr>
          <a:xfrm>
            <a:off x="2302594" y="2360985"/>
            <a:ext cx="13682813" cy="2669725"/>
          </a:xfrm>
          <a:prstGeom prst="rect">
            <a:avLst/>
          </a:prstGeom>
        </p:spPr>
        <p:txBody>
          <a:bodyPr lIns="0" tIns="0" rIns="0" bIns="0" rtlCol="0" anchor="t">
            <a:spAutoFit/>
          </a:bodyPr>
          <a:lstStyle/>
          <a:p>
            <a:pPr algn="ctr">
              <a:lnSpc>
                <a:spcPts val="18749"/>
              </a:lnSpc>
              <a:spcBef>
                <a:spcPct val="0"/>
              </a:spcBef>
            </a:pPr>
            <a:r>
              <a:rPr lang="en-US" sz="13392">
                <a:solidFill>
                  <a:srgbClr val="FFFFFF"/>
                </a:solidFill>
                <a:latin typeface="Cooper Hewitt Bold"/>
              </a:rPr>
              <a:t>VOCATION</a:t>
            </a:r>
          </a:p>
        </p:txBody>
      </p:sp>
      <p:sp>
        <p:nvSpPr>
          <p:cNvPr id="19" name="TextBox 19"/>
          <p:cNvSpPr txBox="1"/>
          <p:nvPr/>
        </p:nvSpPr>
        <p:spPr>
          <a:xfrm>
            <a:off x="5005329" y="5138868"/>
            <a:ext cx="8277341" cy="1960246"/>
          </a:xfrm>
          <a:prstGeom prst="rect">
            <a:avLst/>
          </a:prstGeom>
        </p:spPr>
        <p:txBody>
          <a:bodyPr lIns="0" tIns="0" rIns="0" bIns="0" rtlCol="0" anchor="t">
            <a:spAutoFit/>
          </a:bodyPr>
          <a:lstStyle/>
          <a:p>
            <a:pPr algn="ctr">
              <a:lnSpc>
                <a:spcPts val="3779"/>
              </a:lnSpc>
            </a:pPr>
            <a:r>
              <a:rPr lang="en-US" sz="2699" spc="969">
                <a:solidFill>
                  <a:srgbClr val="FFFFFF"/>
                </a:solidFill>
                <a:latin typeface="Cooper Hewitt"/>
              </a:rPr>
              <a:t>CORE RE MODULE</a:t>
            </a:r>
          </a:p>
          <a:p>
            <a:pPr algn="ctr">
              <a:lnSpc>
                <a:spcPts val="3779"/>
              </a:lnSpc>
            </a:pPr>
            <a:endParaRPr lang="en-US" sz="2699" spc="969">
              <a:solidFill>
                <a:srgbClr val="FFFFFF"/>
              </a:solidFill>
              <a:latin typeface="Cooper Hewitt"/>
            </a:endParaRPr>
          </a:p>
          <a:p>
            <a:pPr algn="ctr">
              <a:lnSpc>
                <a:spcPts val="3779"/>
              </a:lnSpc>
            </a:pPr>
            <a:r>
              <a:rPr lang="en-US" sz="2699" spc="969">
                <a:solidFill>
                  <a:srgbClr val="FFFFFF"/>
                </a:solidFill>
                <a:latin typeface="Cooper Hewitt Bold"/>
              </a:rPr>
              <a:t>LESSON THREE</a:t>
            </a:r>
          </a:p>
          <a:p>
            <a:pPr algn="ctr">
              <a:lnSpc>
                <a:spcPts val="3779"/>
              </a:lnSpc>
              <a:spcBef>
                <a:spcPct val="0"/>
              </a:spcBef>
            </a:pPr>
            <a:r>
              <a:rPr lang="en-US" sz="2699" spc="969">
                <a:solidFill>
                  <a:srgbClr val="FFFFFF"/>
                </a:solidFill>
                <a:latin typeface="Cooper Hewitt Bold"/>
              </a:rPr>
              <a:t>MARRIAGE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100" b="8100"/>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4F65B3">
                <a:alpha val="51765"/>
              </a:srgbClr>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3500"/>
                </a:lnSpc>
              </a:pPr>
              <a:endParaRPr/>
            </a:p>
          </p:txBody>
        </p:sp>
      </p:grpSp>
      <p:sp>
        <p:nvSpPr>
          <p:cNvPr id="6" name="TextBox 6"/>
          <p:cNvSpPr txBox="1"/>
          <p:nvPr/>
        </p:nvSpPr>
        <p:spPr>
          <a:xfrm>
            <a:off x="1243108" y="2877233"/>
            <a:ext cx="15801784" cy="6676390"/>
          </a:xfrm>
          <a:prstGeom prst="rect">
            <a:avLst/>
          </a:prstGeom>
        </p:spPr>
        <p:txBody>
          <a:bodyPr lIns="0" tIns="0" rIns="0" bIns="0" rtlCol="0" anchor="t">
            <a:spAutoFit/>
          </a:bodyPr>
          <a:lstStyle/>
          <a:p>
            <a:pPr>
              <a:lnSpc>
                <a:spcPts val="4759"/>
              </a:lnSpc>
            </a:pPr>
            <a:r>
              <a:rPr lang="en-US" sz="3399">
                <a:solidFill>
                  <a:srgbClr val="FFFFFF"/>
                </a:solidFill>
                <a:latin typeface="Cooper Hewitt"/>
              </a:rPr>
              <a:t>God our Father,</a:t>
            </a:r>
          </a:p>
          <a:p>
            <a:pPr>
              <a:lnSpc>
                <a:spcPts val="4759"/>
              </a:lnSpc>
            </a:pPr>
            <a:r>
              <a:rPr lang="en-US" sz="3399">
                <a:solidFill>
                  <a:srgbClr val="FFFFFF"/>
                </a:solidFill>
                <a:latin typeface="Cooper Hewitt"/>
              </a:rPr>
              <a:t>we pray in thanksgiving for </a:t>
            </a:r>
          </a:p>
          <a:p>
            <a:pPr>
              <a:lnSpc>
                <a:spcPts val="4759"/>
              </a:lnSpc>
            </a:pPr>
            <a:r>
              <a:rPr lang="en-US" sz="3399">
                <a:solidFill>
                  <a:srgbClr val="FFFFFF"/>
                </a:solidFill>
                <a:latin typeface="Cooper Hewitt"/>
              </a:rPr>
              <a:t>the vocation to marriage </a:t>
            </a:r>
          </a:p>
          <a:p>
            <a:pPr>
              <a:lnSpc>
                <a:spcPts val="4759"/>
              </a:lnSpc>
            </a:pPr>
            <a:r>
              <a:rPr lang="en-US" sz="3399">
                <a:solidFill>
                  <a:srgbClr val="FFFFFF"/>
                </a:solidFill>
                <a:latin typeface="Cooper Hewitt"/>
              </a:rPr>
              <a:t>and for each couple that you join together in order to make a family.</a:t>
            </a:r>
          </a:p>
          <a:p>
            <a:pPr>
              <a:lnSpc>
                <a:spcPts val="4759"/>
              </a:lnSpc>
            </a:pPr>
            <a:r>
              <a:rPr lang="en-US" sz="3399">
                <a:solidFill>
                  <a:srgbClr val="FFFFFF"/>
                </a:solidFill>
                <a:latin typeface="Cooper Hewitt"/>
              </a:rPr>
              <a:t>We ask that every marriage brings each couple closer to you and closer to holiness. </a:t>
            </a:r>
          </a:p>
          <a:p>
            <a:pPr>
              <a:lnSpc>
                <a:spcPts val="4759"/>
              </a:lnSpc>
            </a:pPr>
            <a:r>
              <a:rPr lang="en-US" sz="3399">
                <a:solidFill>
                  <a:srgbClr val="FFFFFF"/>
                </a:solidFill>
                <a:latin typeface="Cooper Hewitt"/>
              </a:rPr>
              <a:t>We pray for those who are struggling in their relationships at present, </a:t>
            </a:r>
          </a:p>
          <a:p>
            <a:pPr>
              <a:lnSpc>
                <a:spcPts val="4759"/>
              </a:lnSpc>
            </a:pPr>
            <a:r>
              <a:rPr lang="en-US" sz="3399">
                <a:solidFill>
                  <a:srgbClr val="FFFFFF"/>
                </a:solidFill>
                <a:latin typeface="Cooper Hewitt"/>
              </a:rPr>
              <a:t>that they can make it through this tough time and support each other.</a:t>
            </a:r>
          </a:p>
          <a:p>
            <a:pPr>
              <a:lnSpc>
                <a:spcPts val="4759"/>
              </a:lnSpc>
            </a:pPr>
            <a:r>
              <a:rPr lang="en-US" sz="3399">
                <a:solidFill>
                  <a:srgbClr val="FFFFFF"/>
                </a:solidFill>
                <a:latin typeface="Cooper Hewitt"/>
              </a:rPr>
              <a:t>We make this prayer through Christ, your Son, our Lord. </a:t>
            </a:r>
          </a:p>
          <a:p>
            <a:pPr>
              <a:lnSpc>
                <a:spcPts val="4759"/>
              </a:lnSpc>
            </a:pPr>
            <a:r>
              <a:rPr lang="en-US" sz="3399">
                <a:solidFill>
                  <a:srgbClr val="FFFFFF"/>
                </a:solidFill>
                <a:latin typeface="Cooper Hewitt"/>
              </a:rPr>
              <a:t>Amen.</a:t>
            </a:r>
          </a:p>
          <a:p>
            <a:pPr>
              <a:lnSpc>
                <a:spcPts val="4759"/>
              </a:lnSpc>
            </a:pPr>
            <a:endParaRPr lang="en-US" sz="3399">
              <a:solidFill>
                <a:srgbClr val="FFFFFF"/>
              </a:solidFill>
              <a:latin typeface="Cooper Hewitt"/>
            </a:endParaRPr>
          </a:p>
          <a:p>
            <a:pPr algn="ctr">
              <a:lnSpc>
                <a:spcPts val="4759"/>
              </a:lnSpc>
            </a:pPr>
            <a:endParaRPr lang="en-US" sz="3399">
              <a:solidFill>
                <a:srgbClr val="FFFFFF"/>
              </a:solidFill>
              <a:latin typeface="Cooper Hewitt"/>
            </a:endParaRPr>
          </a:p>
        </p:txBody>
      </p:sp>
      <p:sp>
        <p:nvSpPr>
          <p:cNvPr id="7" name="TextBox 7"/>
          <p:cNvSpPr txBox="1"/>
          <p:nvPr/>
        </p:nvSpPr>
        <p:spPr>
          <a:xfrm>
            <a:off x="6498864" y="1085823"/>
            <a:ext cx="5290271" cy="1841501"/>
          </a:xfrm>
          <a:prstGeom prst="rect">
            <a:avLst/>
          </a:prstGeom>
        </p:spPr>
        <p:txBody>
          <a:bodyPr lIns="0" tIns="0" rIns="0" bIns="0" rtlCol="0" anchor="t">
            <a:spAutoFit/>
          </a:bodyPr>
          <a:lstStyle/>
          <a:p>
            <a:pPr algn="ctr">
              <a:lnSpc>
                <a:spcPts val="14375"/>
              </a:lnSpc>
            </a:pPr>
            <a:r>
              <a:rPr lang="en-US" sz="12500">
                <a:solidFill>
                  <a:srgbClr val="FFFFFF"/>
                </a:solidFill>
                <a:latin typeface="Rumba"/>
              </a:rPr>
              <a:t>Prayer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6000"/>
          </a:blip>
          <a:srcRect l="1722" r="1722"/>
          <a:stretch>
            <a:fillRect/>
          </a:stretch>
        </p:blipFill>
        <p:spPr>
          <a:xfrm>
            <a:off x="0" y="0"/>
            <a:ext cx="18288000" cy="10287000"/>
          </a:xfrm>
          <a:prstGeom prst="rect">
            <a:avLst/>
          </a:prstGeom>
        </p:spPr>
      </p:pic>
      <p:sp>
        <p:nvSpPr>
          <p:cNvPr id="3" name="TextBox 3"/>
          <p:cNvSpPr txBox="1"/>
          <p:nvPr/>
        </p:nvSpPr>
        <p:spPr>
          <a:xfrm>
            <a:off x="-1751386" y="1467510"/>
            <a:ext cx="13545457" cy="1811019"/>
          </a:xfrm>
          <a:prstGeom prst="rect">
            <a:avLst/>
          </a:prstGeom>
        </p:spPr>
        <p:txBody>
          <a:bodyPr lIns="0" tIns="0" rIns="0" bIns="0" rtlCol="0" anchor="t">
            <a:spAutoFit/>
          </a:bodyPr>
          <a:lstStyle/>
          <a:p>
            <a:pPr algn="ctr">
              <a:lnSpc>
                <a:spcPts val="14029"/>
              </a:lnSpc>
            </a:pPr>
            <a:r>
              <a:rPr lang="en-US" sz="12199">
                <a:solidFill>
                  <a:srgbClr val="3B3333"/>
                </a:solidFill>
                <a:latin typeface="Rumba"/>
              </a:rPr>
              <a:t>Learning Objectives</a:t>
            </a:r>
          </a:p>
        </p:txBody>
      </p:sp>
      <p:sp>
        <p:nvSpPr>
          <p:cNvPr id="4" name="TextBox 4"/>
          <p:cNvSpPr txBox="1"/>
          <p:nvPr/>
        </p:nvSpPr>
        <p:spPr>
          <a:xfrm>
            <a:off x="230414" y="4124272"/>
            <a:ext cx="9581857" cy="4104005"/>
          </a:xfrm>
          <a:prstGeom prst="rect">
            <a:avLst/>
          </a:prstGeom>
        </p:spPr>
        <p:txBody>
          <a:bodyPr lIns="0" tIns="0" rIns="0" bIns="0" rtlCol="0" anchor="t">
            <a:spAutoFit/>
          </a:bodyPr>
          <a:lstStyle/>
          <a:p>
            <a:pPr marL="582933" lvl="1" indent="-291467">
              <a:lnSpc>
                <a:spcPts val="3780"/>
              </a:lnSpc>
              <a:buFont typeface="Arial"/>
              <a:buChar char="•"/>
            </a:pPr>
            <a:r>
              <a:rPr lang="en-US" sz="2700">
                <a:solidFill>
                  <a:srgbClr val="3B3333"/>
                </a:solidFill>
                <a:latin typeface="Cooper Hewitt"/>
              </a:rPr>
              <a:t>To understand that marriage is a vocation.</a:t>
            </a:r>
          </a:p>
          <a:p>
            <a:pPr marL="582933" lvl="1" indent="-291467">
              <a:lnSpc>
                <a:spcPts val="3780"/>
              </a:lnSpc>
              <a:buFont typeface="Arial"/>
              <a:buChar char="•"/>
            </a:pPr>
            <a:r>
              <a:rPr lang="en-US" sz="2700">
                <a:solidFill>
                  <a:srgbClr val="3B3333"/>
                </a:solidFill>
                <a:latin typeface="Cooper Hewitt"/>
              </a:rPr>
              <a:t>To understand why people get married.</a:t>
            </a:r>
          </a:p>
          <a:p>
            <a:pPr marL="582933" lvl="1" indent="-291467">
              <a:lnSpc>
                <a:spcPts val="3780"/>
              </a:lnSpc>
              <a:buFont typeface="Arial"/>
              <a:buChar char="•"/>
            </a:pPr>
            <a:r>
              <a:rPr lang="en-US" sz="2700">
                <a:solidFill>
                  <a:srgbClr val="3B3333"/>
                </a:solidFill>
                <a:latin typeface="Cooper Hewitt"/>
              </a:rPr>
              <a:t>To explore the call to love as the central part of marriage, which is at the heart of the vocation.</a:t>
            </a:r>
          </a:p>
          <a:p>
            <a:pPr>
              <a:lnSpc>
                <a:spcPts val="3780"/>
              </a:lnSpc>
            </a:pPr>
            <a:endParaRPr lang="en-US" sz="2700">
              <a:solidFill>
                <a:srgbClr val="3B3333"/>
              </a:solidFill>
              <a:latin typeface="Cooper Hewitt"/>
            </a:endParaRPr>
          </a:p>
          <a:p>
            <a:pPr>
              <a:lnSpc>
                <a:spcPts val="3780"/>
              </a:lnSpc>
            </a:pPr>
            <a:endParaRPr lang="en-US" sz="2700">
              <a:solidFill>
                <a:srgbClr val="3B3333"/>
              </a:solidFill>
              <a:latin typeface="Cooper Hewitt"/>
            </a:endParaRPr>
          </a:p>
          <a:p>
            <a:pPr>
              <a:lnSpc>
                <a:spcPts val="4759"/>
              </a:lnSpc>
            </a:pPr>
            <a:endParaRPr lang="en-US" sz="2700">
              <a:solidFill>
                <a:srgbClr val="3B3333"/>
              </a:solidFill>
              <a:latin typeface="Cooper Hewitt"/>
            </a:endParaRPr>
          </a:p>
          <a:p>
            <a:pPr algn="ctr">
              <a:lnSpc>
                <a:spcPts val="4759"/>
              </a:lnSpc>
            </a:pPr>
            <a:endParaRPr lang="en-US" sz="2700">
              <a:solidFill>
                <a:srgbClr val="3B3333"/>
              </a:solidFill>
              <a:latin typeface="Cooper Hewit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F65B3"/>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26061" y="428525"/>
            <a:ext cx="4138852" cy="4043055"/>
            <a:chOff x="0" y="0"/>
            <a:chExt cx="4828540" cy="4716780"/>
          </a:xfrm>
        </p:grpSpPr>
        <p:sp>
          <p:nvSpPr>
            <p:cNvPr id="3" name="Freeform 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23202" r="-23202"/>
              </a:stretch>
            </a:blipFill>
          </p:spPr>
        </p:sp>
      </p:grpSp>
      <p:grpSp>
        <p:nvGrpSpPr>
          <p:cNvPr id="4" name="Group 4"/>
          <p:cNvGrpSpPr/>
          <p:nvPr/>
        </p:nvGrpSpPr>
        <p:grpSpPr>
          <a:xfrm>
            <a:off x="626061" y="4988244"/>
            <a:ext cx="16854058" cy="1494199"/>
            <a:chOff x="0" y="0"/>
            <a:chExt cx="5701249" cy="505445"/>
          </a:xfrm>
        </p:grpSpPr>
        <p:sp>
          <p:nvSpPr>
            <p:cNvPr id="5" name="Freeform 5"/>
            <p:cNvSpPr/>
            <p:nvPr/>
          </p:nvSpPr>
          <p:spPr>
            <a:xfrm>
              <a:off x="0" y="0"/>
              <a:ext cx="5701249" cy="505445"/>
            </a:xfrm>
            <a:custGeom>
              <a:avLst/>
              <a:gdLst/>
              <a:ahLst/>
              <a:cxnLst/>
              <a:rect l="l" t="t" r="r" b="b"/>
              <a:pathLst>
                <a:path w="5701249" h="505445">
                  <a:moveTo>
                    <a:pt x="0" y="0"/>
                  </a:moveTo>
                  <a:lnTo>
                    <a:pt x="5701249" y="0"/>
                  </a:lnTo>
                  <a:lnTo>
                    <a:pt x="5701249" y="505445"/>
                  </a:lnTo>
                  <a:lnTo>
                    <a:pt x="0" y="505445"/>
                  </a:lnTo>
                  <a:close/>
                </a:path>
              </a:pathLst>
            </a:custGeom>
            <a:solidFill>
              <a:srgbClr val="FFFFFF"/>
            </a:solidFill>
          </p:spPr>
        </p:sp>
      </p:grpSp>
      <p:grpSp>
        <p:nvGrpSpPr>
          <p:cNvPr id="6" name="Group 6"/>
          <p:cNvGrpSpPr/>
          <p:nvPr/>
        </p:nvGrpSpPr>
        <p:grpSpPr>
          <a:xfrm>
            <a:off x="626061" y="6856958"/>
            <a:ext cx="16854058" cy="1494199"/>
            <a:chOff x="0" y="0"/>
            <a:chExt cx="5701249" cy="505445"/>
          </a:xfrm>
        </p:grpSpPr>
        <p:sp>
          <p:nvSpPr>
            <p:cNvPr id="7" name="Freeform 7"/>
            <p:cNvSpPr/>
            <p:nvPr/>
          </p:nvSpPr>
          <p:spPr>
            <a:xfrm>
              <a:off x="0" y="0"/>
              <a:ext cx="5701249" cy="505445"/>
            </a:xfrm>
            <a:custGeom>
              <a:avLst/>
              <a:gdLst/>
              <a:ahLst/>
              <a:cxnLst/>
              <a:rect l="l" t="t" r="r" b="b"/>
              <a:pathLst>
                <a:path w="5701249" h="505445">
                  <a:moveTo>
                    <a:pt x="0" y="0"/>
                  </a:moveTo>
                  <a:lnTo>
                    <a:pt x="5701249" y="0"/>
                  </a:lnTo>
                  <a:lnTo>
                    <a:pt x="5701249" y="505445"/>
                  </a:lnTo>
                  <a:lnTo>
                    <a:pt x="0" y="505445"/>
                  </a:lnTo>
                  <a:close/>
                </a:path>
              </a:pathLst>
            </a:custGeom>
            <a:solidFill>
              <a:srgbClr val="FFFFFF"/>
            </a:solidFill>
          </p:spPr>
        </p:sp>
      </p:grpSp>
      <p:grpSp>
        <p:nvGrpSpPr>
          <p:cNvPr id="8" name="Group 8"/>
          <p:cNvGrpSpPr/>
          <p:nvPr/>
        </p:nvGrpSpPr>
        <p:grpSpPr>
          <a:xfrm>
            <a:off x="5143500" y="754374"/>
            <a:ext cx="10991202" cy="3391242"/>
            <a:chOff x="0" y="0"/>
            <a:chExt cx="14654935" cy="4521656"/>
          </a:xfrm>
        </p:grpSpPr>
        <p:sp>
          <p:nvSpPr>
            <p:cNvPr id="9" name="TextBox 9"/>
            <p:cNvSpPr txBox="1"/>
            <p:nvPr/>
          </p:nvSpPr>
          <p:spPr>
            <a:xfrm>
              <a:off x="0" y="-171450"/>
              <a:ext cx="14654935" cy="1603171"/>
            </a:xfrm>
            <a:prstGeom prst="rect">
              <a:avLst/>
            </a:prstGeom>
          </p:spPr>
          <p:txBody>
            <a:bodyPr lIns="0" tIns="0" rIns="0" bIns="0" rtlCol="0" anchor="t">
              <a:spAutoFit/>
            </a:bodyPr>
            <a:lstStyle/>
            <a:p>
              <a:pPr algn="l">
                <a:lnSpc>
                  <a:spcPts val="8165"/>
                </a:lnSpc>
              </a:pPr>
              <a:r>
                <a:rPr lang="en-US" sz="7100">
                  <a:solidFill>
                    <a:srgbClr val="FFFFFF"/>
                  </a:solidFill>
                  <a:latin typeface="Cooper Hewitt Bold"/>
                </a:rPr>
                <a:t>EMILY &amp; MATTHEW</a:t>
              </a:r>
            </a:p>
          </p:txBody>
        </p:sp>
        <p:sp>
          <p:nvSpPr>
            <p:cNvPr id="10" name="TextBox 10"/>
            <p:cNvSpPr txBox="1"/>
            <p:nvPr/>
          </p:nvSpPr>
          <p:spPr>
            <a:xfrm>
              <a:off x="0" y="1382050"/>
              <a:ext cx="14654935" cy="1063243"/>
            </a:xfrm>
            <a:prstGeom prst="rect">
              <a:avLst/>
            </a:prstGeom>
          </p:spPr>
          <p:txBody>
            <a:bodyPr lIns="0" tIns="0" rIns="0" bIns="0" rtlCol="0" anchor="t">
              <a:spAutoFit/>
            </a:bodyPr>
            <a:lstStyle/>
            <a:p>
              <a:pPr algn="l">
                <a:lnSpc>
                  <a:spcPts val="5880"/>
                </a:lnSpc>
              </a:pPr>
              <a:endParaRPr/>
            </a:p>
          </p:txBody>
        </p:sp>
        <p:sp>
          <p:nvSpPr>
            <p:cNvPr id="11" name="TextBox 11"/>
            <p:cNvSpPr txBox="1"/>
            <p:nvPr/>
          </p:nvSpPr>
          <p:spPr>
            <a:xfrm>
              <a:off x="0" y="2846129"/>
              <a:ext cx="12490819" cy="1675526"/>
            </a:xfrm>
            <a:prstGeom prst="rect">
              <a:avLst/>
            </a:prstGeom>
          </p:spPr>
          <p:txBody>
            <a:bodyPr lIns="0" tIns="0" rIns="0" bIns="0" rtlCol="0" anchor="t">
              <a:spAutoFit/>
            </a:bodyPr>
            <a:lstStyle/>
            <a:p>
              <a:pPr algn="l">
                <a:lnSpc>
                  <a:spcPts val="4900"/>
                </a:lnSpc>
              </a:pPr>
              <a:r>
                <a:rPr lang="en-US" sz="3267" spc="326">
                  <a:solidFill>
                    <a:srgbClr val="FFFFFF"/>
                  </a:solidFill>
                  <a:latin typeface="Cooper Hewitt"/>
                </a:rPr>
                <a:t>Watch Emily and Matthew talk on the vocation to Marriage and Family Life. </a:t>
              </a:r>
            </a:p>
          </p:txBody>
        </p:sp>
      </p:grpSp>
      <p:sp>
        <p:nvSpPr>
          <p:cNvPr id="12" name="TextBox 12"/>
          <p:cNvSpPr txBox="1"/>
          <p:nvPr/>
        </p:nvSpPr>
        <p:spPr>
          <a:xfrm>
            <a:off x="894802" y="5029200"/>
            <a:ext cx="16498395" cy="1240155"/>
          </a:xfrm>
          <a:prstGeom prst="rect">
            <a:avLst/>
          </a:prstGeom>
        </p:spPr>
        <p:txBody>
          <a:bodyPr lIns="0" tIns="0" rIns="0" bIns="0" rtlCol="0" anchor="t">
            <a:spAutoFit/>
          </a:bodyPr>
          <a:lstStyle/>
          <a:p>
            <a:pPr>
              <a:lnSpc>
                <a:spcPts val="4620"/>
              </a:lnSpc>
            </a:pPr>
            <a:r>
              <a:rPr lang="en-US" sz="3300">
                <a:solidFill>
                  <a:srgbClr val="000000"/>
                </a:solidFill>
                <a:latin typeface="Cooper Hewitt"/>
              </a:rPr>
              <a:t>A Catholic marriage should be life long, fruitful (open to life), permanent and exclusive, whilst also being entered into freely by choice and not coerced (forced).</a:t>
            </a:r>
          </a:p>
        </p:txBody>
      </p:sp>
      <p:sp>
        <p:nvSpPr>
          <p:cNvPr id="13" name="TextBox 13"/>
          <p:cNvSpPr txBox="1"/>
          <p:nvPr/>
        </p:nvSpPr>
        <p:spPr>
          <a:xfrm>
            <a:off x="894802" y="6931593"/>
            <a:ext cx="16498395" cy="1240155"/>
          </a:xfrm>
          <a:prstGeom prst="rect">
            <a:avLst/>
          </a:prstGeom>
        </p:spPr>
        <p:txBody>
          <a:bodyPr lIns="0" tIns="0" rIns="0" bIns="0" rtlCol="0" anchor="t">
            <a:spAutoFit/>
          </a:bodyPr>
          <a:lstStyle/>
          <a:p>
            <a:pPr>
              <a:lnSpc>
                <a:spcPts val="4620"/>
              </a:lnSpc>
            </a:pPr>
            <a:r>
              <a:rPr lang="en-US" sz="3300">
                <a:solidFill>
                  <a:srgbClr val="000000"/>
                </a:solidFill>
                <a:latin typeface="Cooper Hewitt"/>
              </a:rPr>
              <a:t>Marriage involves the ‘call’ of God, which is bound between two people, husband and wife and it is a total gift of oneself.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729143"/>
            <a:ext cx="16230600" cy="3086100"/>
            <a:chOff x="0" y="0"/>
            <a:chExt cx="4274726" cy="812800"/>
          </a:xfrm>
        </p:grpSpPr>
        <p:sp>
          <p:nvSpPr>
            <p:cNvPr id="3" name="Freeform 3"/>
            <p:cNvSpPr/>
            <p:nvPr/>
          </p:nvSpPr>
          <p:spPr>
            <a:xfrm>
              <a:off x="0" y="0"/>
              <a:ext cx="4274726" cy="812800"/>
            </a:xfrm>
            <a:custGeom>
              <a:avLst/>
              <a:gdLst/>
              <a:ahLst/>
              <a:cxnLst/>
              <a:rect l="l" t="t" r="r" b="b"/>
              <a:pathLst>
                <a:path w="4274726" h="812800">
                  <a:moveTo>
                    <a:pt x="0" y="0"/>
                  </a:moveTo>
                  <a:lnTo>
                    <a:pt x="4274726" y="0"/>
                  </a:lnTo>
                  <a:lnTo>
                    <a:pt x="4274726" y="812800"/>
                  </a:lnTo>
                  <a:lnTo>
                    <a:pt x="0" y="812800"/>
                  </a:lnTo>
                  <a:close/>
                </a:path>
              </a:pathLst>
            </a:custGeom>
            <a:solidFill>
              <a:srgbClr val="4F65B3"/>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500"/>
                </a:lnSpc>
              </a:pPr>
              <a:endParaRPr/>
            </a:p>
          </p:txBody>
        </p:sp>
      </p:grpSp>
      <p:sp>
        <p:nvSpPr>
          <p:cNvPr id="5" name="Freeform 5"/>
          <p:cNvSpPr/>
          <p:nvPr/>
        </p:nvSpPr>
        <p:spPr>
          <a:xfrm>
            <a:off x="12587188" y="1028700"/>
            <a:ext cx="3840131" cy="5408635"/>
          </a:xfrm>
          <a:custGeom>
            <a:avLst/>
            <a:gdLst/>
            <a:ahLst/>
            <a:cxnLst/>
            <a:rect l="l" t="t" r="r" b="b"/>
            <a:pathLst>
              <a:path w="3840131" h="5408635">
                <a:moveTo>
                  <a:pt x="0" y="0"/>
                </a:moveTo>
                <a:lnTo>
                  <a:pt x="3840131" y="0"/>
                </a:lnTo>
                <a:lnTo>
                  <a:pt x="3840131" y="5408635"/>
                </a:lnTo>
                <a:lnTo>
                  <a:pt x="0" y="54086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028700" y="2601105"/>
            <a:ext cx="9509885" cy="1812925"/>
          </a:xfrm>
          <a:prstGeom prst="rect">
            <a:avLst/>
          </a:prstGeom>
        </p:spPr>
        <p:txBody>
          <a:bodyPr lIns="0" tIns="0" rIns="0" bIns="0" rtlCol="0" anchor="t">
            <a:spAutoFit/>
          </a:bodyPr>
          <a:lstStyle/>
          <a:p>
            <a:pPr algn="just">
              <a:lnSpc>
                <a:spcPts val="3500"/>
              </a:lnSpc>
              <a:spcBef>
                <a:spcPct val="0"/>
              </a:spcBef>
            </a:pPr>
            <a:r>
              <a:rPr lang="en-US" sz="2500">
                <a:solidFill>
                  <a:srgbClr val="000000"/>
                </a:solidFill>
                <a:latin typeface="Cooper Hewitt"/>
              </a:rPr>
              <a:t>The Catholic Church teaches that marriage is a vocation. We are all called to live a life of love and holiness through the gift of ourselves to others. Marriage, therefore, is more than just a legally binding document that is signed on the day of the wedding.</a:t>
            </a:r>
          </a:p>
        </p:txBody>
      </p:sp>
      <p:sp>
        <p:nvSpPr>
          <p:cNvPr id="7" name="TextBox 7"/>
          <p:cNvSpPr txBox="1"/>
          <p:nvPr/>
        </p:nvSpPr>
        <p:spPr>
          <a:xfrm>
            <a:off x="512383" y="536363"/>
            <a:ext cx="10026202" cy="1492253"/>
          </a:xfrm>
          <a:prstGeom prst="rect">
            <a:avLst/>
          </a:prstGeom>
        </p:spPr>
        <p:txBody>
          <a:bodyPr lIns="0" tIns="0" rIns="0" bIns="0" rtlCol="0" anchor="t">
            <a:spAutoFit/>
          </a:bodyPr>
          <a:lstStyle/>
          <a:p>
            <a:pPr algn="ctr">
              <a:lnSpc>
                <a:spcPts val="11500"/>
              </a:lnSpc>
            </a:pPr>
            <a:r>
              <a:rPr lang="en-US" sz="10000">
                <a:solidFill>
                  <a:srgbClr val="3B3333"/>
                </a:solidFill>
                <a:latin typeface="Rumba"/>
              </a:rPr>
              <a:t>The Vocation to Marriage</a:t>
            </a:r>
          </a:p>
        </p:txBody>
      </p:sp>
      <p:sp>
        <p:nvSpPr>
          <p:cNvPr id="8" name="TextBox 8"/>
          <p:cNvSpPr txBox="1"/>
          <p:nvPr/>
        </p:nvSpPr>
        <p:spPr>
          <a:xfrm>
            <a:off x="1028700" y="7113061"/>
            <a:ext cx="16230600" cy="2436495"/>
          </a:xfrm>
          <a:prstGeom prst="rect">
            <a:avLst/>
          </a:prstGeom>
        </p:spPr>
        <p:txBody>
          <a:bodyPr lIns="0" tIns="0" rIns="0" bIns="0" rtlCol="0" anchor="t">
            <a:spAutoFit/>
          </a:bodyPr>
          <a:lstStyle/>
          <a:p>
            <a:pPr algn="ctr">
              <a:lnSpc>
                <a:spcPts val="3779"/>
              </a:lnSpc>
              <a:spcBef>
                <a:spcPct val="0"/>
              </a:spcBef>
            </a:pPr>
            <a:r>
              <a:rPr lang="en-US" sz="2700">
                <a:solidFill>
                  <a:srgbClr val="FFFFFF"/>
                </a:solidFill>
                <a:latin typeface="Cooper Hewitt"/>
              </a:rPr>
              <a:t>Married life is a process of growth, in which each spouse is God’s means of helping the other to mature… Fostering growth means helping a person to shape his or her own identity. Love is thus a kind of craftsmanship…At every new stage, they can keep “forming” one another. Love makes each wait for the other with the patience of a craftsman, a patience which comes from God.</a:t>
            </a:r>
          </a:p>
          <a:p>
            <a:pPr algn="ctr">
              <a:lnSpc>
                <a:spcPts val="3779"/>
              </a:lnSpc>
              <a:spcBef>
                <a:spcPct val="0"/>
              </a:spcBef>
            </a:pPr>
            <a:r>
              <a:rPr lang="en-US" sz="2700">
                <a:solidFill>
                  <a:srgbClr val="FFFFFF"/>
                </a:solidFill>
                <a:latin typeface="Cooper Hewitt"/>
              </a:rPr>
              <a:t>AL 221</a:t>
            </a:r>
          </a:p>
        </p:txBody>
      </p:sp>
      <p:sp>
        <p:nvSpPr>
          <p:cNvPr id="9" name="TextBox 9"/>
          <p:cNvSpPr txBox="1"/>
          <p:nvPr/>
        </p:nvSpPr>
        <p:spPr>
          <a:xfrm>
            <a:off x="1028700" y="4812762"/>
            <a:ext cx="9509885" cy="1374774"/>
          </a:xfrm>
          <a:prstGeom prst="rect">
            <a:avLst/>
          </a:prstGeom>
        </p:spPr>
        <p:txBody>
          <a:bodyPr lIns="0" tIns="0" rIns="0" bIns="0" rtlCol="0" anchor="t">
            <a:spAutoFit/>
          </a:bodyPr>
          <a:lstStyle/>
          <a:p>
            <a:pPr algn="just">
              <a:lnSpc>
                <a:spcPts val="3500"/>
              </a:lnSpc>
              <a:spcBef>
                <a:spcPct val="0"/>
              </a:spcBef>
            </a:pPr>
            <a:r>
              <a:rPr lang="en-US" sz="2500">
                <a:solidFill>
                  <a:srgbClr val="000000"/>
                </a:solidFill>
                <a:latin typeface="Cooper Hewitt Bold"/>
              </a:rPr>
              <a:t>A Catholic marriage should be lifelong, fruitful (open to life), permanent and exclusive (only that person), whilst also being entered into freely and consensual and not coerced (forced).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5511" y="0"/>
            <a:ext cx="7062490" cy="10287000"/>
          </a:xfrm>
          <a:custGeom>
            <a:avLst/>
            <a:gdLst/>
            <a:ahLst/>
            <a:cxnLst/>
            <a:rect l="l" t="t" r="r" b="b"/>
            <a:pathLst>
              <a:path w="7222097" h="10413332">
                <a:moveTo>
                  <a:pt x="0" y="0"/>
                </a:moveTo>
                <a:lnTo>
                  <a:pt x="7222097" y="0"/>
                </a:lnTo>
                <a:lnTo>
                  <a:pt x="7222097" y="10413332"/>
                </a:lnTo>
                <a:lnTo>
                  <a:pt x="0" y="10413332"/>
                </a:lnTo>
                <a:lnTo>
                  <a:pt x="0" y="0"/>
                </a:lnTo>
                <a:close/>
              </a:path>
            </a:pathLst>
          </a:custGeom>
          <a:blipFill>
            <a:blip r:embed="rId2"/>
            <a:stretch>
              <a:fillRect l="-128507" r="-85796"/>
            </a:stretch>
          </a:blipFill>
        </p:spPr>
      </p:sp>
      <p:sp>
        <p:nvSpPr>
          <p:cNvPr id="3" name="TextBox 3"/>
          <p:cNvSpPr txBox="1"/>
          <p:nvPr/>
        </p:nvSpPr>
        <p:spPr>
          <a:xfrm>
            <a:off x="1028700" y="5393055"/>
            <a:ext cx="8518968" cy="3865245"/>
          </a:xfrm>
          <a:prstGeom prst="rect">
            <a:avLst/>
          </a:prstGeom>
        </p:spPr>
        <p:txBody>
          <a:bodyPr lIns="0" tIns="0" rIns="0" bIns="0" rtlCol="0" anchor="t">
            <a:spAutoFit/>
          </a:bodyPr>
          <a:lstStyle/>
          <a:p>
            <a:pPr algn="just">
              <a:lnSpc>
                <a:spcPts val="3779"/>
              </a:lnSpc>
            </a:pPr>
            <a:r>
              <a:rPr lang="en-US" sz="2700">
                <a:solidFill>
                  <a:srgbClr val="000000"/>
                </a:solidFill>
                <a:latin typeface="Cooper Hewitt"/>
              </a:rPr>
              <a:t>The purposes for Catholic marriage are ultimately:</a:t>
            </a:r>
          </a:p>
          <a:p>
            <a:pPr algn="just">
              <a:lnSpc>
                <a:spcPts val="3779"/>
              </a:lnSpc>
            </a:pPr>
            <a:endParaRPr lang="en-US" sz="2700">
              <a:solidFill>
                <a:srgbClr val="000000"/>
              </a:solidFill>
              <a:latin typeface="Cooper Hewitt"/>
            </a:endParaRPr>
          </a:p>
          <a:p>
            <a:pPr marL="582930" lvl="1" indent="-291465" algn="just">
              <a:lnSpc>
                <a:spcPts val="3779"/>
              </a:lnSpc>
              <a:buFont typeface="Arial"/>
              <a:buChar char="•"/>
            </a:pPr>
            <a:r>
              <a:rPr lang="en-US" sz="2700">
                <a:solidFill>
                  <a:srgbClr val="000000"/>
                </a:solidFill>
                <a:latin typeface="Cooper Hewitt"/>
              </a:rPr>
              <a:t>Sanctification of the spouses to grow in holiness. </a:t>
            </a:r>
          </a:p>
          <a:p>
            <a:pPr marL="582930" lvl="1" indent="-291465" algn="just">
              <a:lnSpc>
                <a:spcPts val="3779"/>
              </a:lnSpc>
              <a:buFont typeface="Arial"/>
              <a:buChar char="•"/>
            </a:pPr>
            <a:r>
              <a:rPr lang="en-US" sz="2700">
                <a:solidFill>
                  <a:srgbClr val="000000"/>
                </a:solidFill>
                <a:latin typeface="Cooper Hewitt"/>
              </a:rPr>
              <a:t>For the procreation and education of children.</a:t>
            </a:r>
          </a:p>
          <a:p>
            <a:pPr algn="just">
              <a:lnSpc>
                <a:spcPts val="3779"/>
              </a:lnSpc>
            </a:pPr>
            <a:endParaRPr lang="en-US" sz="2700">
              <a:solidFill>
                <a:srgbClr val="000000"/>
              </a:solidFill>
              <a:latin typeface="Cooper Hewitt"/>
            </a:endParaRPr>
          </a:p>
          <a:p>
            <a:pPr algn="just">
              <a:lnSpc>
                <a:spcPts val="3779"/>
              </a:lnSpc>
            </a:pPr>
            <a:r>
              <a:rPr lang="en-US" sz="2700">
                <a:solidFill>
                  <a:srgbClr val="000000"/>
                </a:solidFill>
                <a:latin typeface="Cooper Hewitt"/>
              </a:rPr>
              <a:t>Marriage is not only the building of a relationship between spouses, </a:t>
            </a:r>
          </a:p>
          <a:p>
            <a:pPr algn="just">
              <a:lnSpc>
                <a:spcPts val="3779"/>
              </a:lnSpc>
            </a:pPr>
            <a:r>
              <a:rPr lang="en-US" sz="2700">
                <a:solidFill>
                  <a:srgbClr val="000000"/>
                </a:solidFill>
                <a:latin typeface="Cooper Hewitt"/>
              </a:rPr>
              <a:t>but it’s also about building a home and family.</a:t>
            </a:r>
          </a:p>
        </p:txBody>
      </p:sp>
      <p:sp>
        <p:nvSpPr>
          <p:cNvPr id="4" name="TextBox 4"/>
          <p:cNvSpPr txBox="1"/>
          <p:nvPr/>
        </p:nvSpPr>
        <p:spPr>
          <a:xfrm>
            <a:off x="1561814" y="551459"/>
            <a:ext cx="7734175" cy="1492253"/>
          </a:xfrm>
          <a:prstGeom prst="rect">
            <a:avLst/>
          </a:prstGeom>
        </p:spPr>
        <p:txBody>
          <a:bodyPr lIns="0" tIns="0" rIns="0" bIns="0" rtlCol="0" anchor="t">
            <a:spAutoFit/>
          </a:bodyPr>
          <a:lstStyle/>
          <a:p>
            <a:pPr algn="ctr">
              <a:lnSpc>
                <a:spcPts val="11500"/>
              </a:lnSpc>
            </a:pPr>
            <a:r>
              <a:rPr lang="en-US" sz="10000">
                <a:solidFill>
                  <a:srgbClr val="3B3333"/>
                </a:solidFill>
                <a:latin typeface="Rumba"/>
              </a:rPr>
              <a:t>Catholic Marriage</a:t>
            </a:r>
          </a:p>
        </p:txBody>
      </p:sp>
      <p:sp>
        <p:nvSpPr>
          <p:cNvPr id="5" name="TextBox 5"/>
          <p:cNvSpPr txBox="1"/>
          <p:nvPr/>
        </p:nvSpPr>
        <p:spPr>
          <a:xfrm>
            <a:off x="1058454" y="2611929"/>
            <a:ext cx="8237534" cy="2436495"/>
          </a:xfrm>
          <a:prstGeom prst="rect">
            <a:avLst/>
          </a:prstGeom>
        </p:spPr>
        <p:txBody>
          <a:bodyPr lIns="0" tIns="0" rIns="0" bIns="0" rtlCol="0" anchor="t">
            <a:spAutoFit/>
          </a:bodyPr>
          <a:lstStyle/>
          <a:p>
            <a:pPr algn="just">
              <a:lnSpc>
                <a:spcPts val="3779"/>
              </a:lnSpc>
              <a:spcBef>
                <a:spcPct val="0"/>
              </a:spcBef>
            </a:pPr>
            <a:r>
              <a:rPr lang="en-US" sz="2700">
                <a:solidFill>
                  <a:srgbClr val="000000"/>
                </a:solidFill>
                <a:latin typeface="Cooper Hewitt"/>
              </a:rPr>
              <a:t>Marriage is one of the Seven Sacraments, which means that the vows made in the wedding ceremony are not only in the sight of God and the Church, but with God. It’s a sign of love for Christ, as much as it is for the other person.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450035" cy="10287000"/>
            <a:chOff x="0" y="0"/>
            <a:chExt cx="1910600" cy="2325948"/>
          </a:xfrm>
        </p:grpSpPr>
        <p:sp>
          <p:nvSpPr>
            <p:cNvPr id="3" name="Freeform 3"/>
            <p:cNvSpPr/>
            <p:nvPr/>
          </p:nvSpPr>
          <p:spPr>
            <a:xfrm>
              <a:off x="0" y="0"/>
              <a:ext cx="1910600" cy="2325948"/>
            </a:xfrm>
            <a:custGeom>
              <a:avLst/>
              <a:gdLst/>
              <a:ahLst/>
              <a:cxnLst/>
              <a:rect l="l" t="t" r="r" b="b"/>
              <a:pathLst>
                <a:path w="1910600" h="2325948">
                  <a:moveTo>
                    <a:pt x="0" y="0"/>
                  </a:moveTo>
                  <a:lnTo>
                    <a:pt x="1910600" y="0"/>
                  </a:lnTo>
                  <a:lnTo>
                    <a:pt x="1910600" y="2325948"/>
                  </a:lnTo>
                  <a:lnTo>
                    <a:pt x="0" y="2325948"/>
                  </a:lnTo>
                  <a:close/>
                </a:path>
              </a:pathLst>
            </a:custGeom>
            <a:solidFill>
              <a:srgbClr val="4F65B3"/>
            </a:solidFill>
          </p:spPr>
        </p:sp>
      </p:grpSp>
      <p:grpSp>
        <p:nvGrpSpPr>
          <p:cNvPr id="4" name="Group 4"/>
          <p:cNvGrpSpPr>
            <a:grpSpLocks noChangeAspect="1"/>
          </p:cNvGrpSpPr>
          <p:nvPr/>
        </p:nvGrpSpPr>
        <p:grpSpPr>
          <a:xfrm>
            <a:off x="8450035" y="-18143"/>
            <a:ext cx="10305184" cy="10305143"/>
            <a:chOff x="0" y="0"/>
            <a:chExt cx="6350025" cy="6350000"/>
          </a:xfrm>
        </p:grpSpPr>
        <p:sp>
          <p:nvSpPr>
            <p:cNvPr id="5" name="Freeform 5"/>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a:stretch>
                <a:fillRect l="-24999" r="-24999"/>
              </a:stretch>
            </a:blipFill>
          </p:spPr>
        </p:sp>
      </p:grpSp>
      <p:sp>
        <p:nvSpPr>
          <p:cNvPr id="6" name="TextBox 6"/>
          <p:cNvSpPr txBox="1"/>
          <p:nvPr/>
        </p:nvSpPr>
        <p:spPr>
          <a:xfrm>
            <a:off x="1148723" y="2905277"/>
            <a:ext cx="5954067" cy="3865245"/>
          </a:xfrm>
          <a:prstGeom prst="rect">
            <a:avLst/>
          </a:prstGeom>
        </p:spPr>
        <p:txBody>
          <a:bodyPr lIns="0" tIns="0" rIns="0" bIns="0" rtlCol="0" anchor="t">
            <a:spAutoFit/>
          </a:bodyPr>
          <a:lstStyle/>
          <a:p>
            <a:pPr algn="just">
              <a:lnSpc>
                <a:spcPts val="3779"/>
              </a:lnSpc>
              <a:spcBef>
                <a:spcPct val="0"/>
              </a:spcBef>
            </a:pPr>
            <a:r>
              <a:rPr lang="en-US" sz="2700">
                <a:solidFill>
                  <a:srgbClr val="FFFFFF"/>
                </a:solidFill>
                <a:latin typeface="Cooper Hewitt"/>
              </a:rPr>
              <a:t>Marriage is at times a difficult vocation to live and it demands self-sacrifice, as each person gives themselves freely to each other, just like Christ’s sacrifice on the cross. The other person comes first, ‘love and honour each other as long as you both shall live’ (The Order of Celebrating Matrimony #60).</a:t>
            </a:r>
          </a:p>
        </p:txBody>
      </p:sp>
      <p:sp>
        <p:nvSpPr>
          <p:cNvPr id="7" name="TextBox 7"/>
          <p:cNvSpPr txBox="1"/>
          <p:nvPr/>
        </p:nvSpPr>
        <p:spPr>
          <a:xfrm>
            <a:off x="133506" y="417981"/>
            <a:ext cx="7984501" cy="1763395"/>
          </a:xfrm>
          <a:prstGeom prst="rect">
            <a:avLst/>
          </a:prstGeom>
        </p:spPr>
        <p:txBody>
          <a:bodyPr lIns="0" tIns="0" rIns="0" bIns="0" rtlCol="0" anchor="t">
            <a:spAutoFit/>
          </a:bodyPr>
          <a:lstStyle/>
          <a:p>
            <a:pPr algn="ctr">
              <a:lnSpc>
                <a:spcPts val="6890"/>
              </a:lnSpc>
            </a:pPr>
            <a:r>
              <a:rPr lang="en-US" sz="6500" spc="84">
                <a:solidFill>
                  <a:srgbClr val="FFFFFF"/>
                </a:solidFill>
                <a:latin typeface="Rumba"/>
              </a:rPr>
              <a:t>‘Love and honour each other as long as you both shall live’ </a:t>
            </a:r>
          </a:p>
        </p:txBody>
      </p:sp>
      <p:sp>
        <p:nvSpPr>
          <p:cNvPr id="8" name="TextBox 8"/>
          <p:cNvSpPr txBox="1"/>
          <p:nvPr/>
        </p:nvSpPr>
        <p:spPr>
          <a:xfrm>
            <a:off x="731301" y="7489909"/>
            <a:ext cx="6788912" cy="1960246"/>
          </a:xfrm>
          <a:prstGeom prst="rect">
            <a:avLst/>
          </a:prstGeom>
        </p:spPr>
        <p:txBody>
          <a:bodyPr lIns="0" tIns="0" rIns="0" bIns="0" rtlCol="0" anchor="t">
            <a:spAutoFit/>
          </a:bodyPr>
          <a:lstStyle/>
          <a:p>
            <a:pPr algn="ctr">
              <a:lnSpc>
                <a:spcPts val="3779"/>
              </a:lnSpc>
              <a:spcBef>
                <a:spcPct val="0"/>
              </a:spcBef>
            </a:pPr>
            <a:r>
              <a:rPr lang="en-US" sz="2699" spc="437">
                <a:solidFill>
                  <a:srgbClr val="FFFFFF"/>
                </a:solidFill>
                <a:latin typeface="Cooper Hewitt Italics"/>
              </a:rPr>
              <a:t>‘Love is therefore the fundamental and innate vocation of every human being’.</a:t>
            </a:r>
          </a:p>
          <a:p>
            <a:pPr algn="ctr">
              <a:lnSpc>
                <a:spcPts val="3779"/>
              </a:lnSpc>
              <a:spcBef>
                <a:spcPct val="0"/>
              </a:spcBef>
            </a:pPr>
            <a:r>
              <a:rPr lang="en-US" sz="2699" spc="969">
                <a:solidFill>
                  <a:srgbClr val="FFFFFF"/>
                </a:solidFill>
                <a:latin typeface="Cooper Hewitt"/>
              </a:rPr>
              <a:t>ST POPE JOHN PAUL II </a:t>
            </a:r>
            <a:r>
              <a:rPr lang="en-US" sz="2699" spc="969">
                <a:solidFill>
                  <a:srgbClr val="000000"/>
                </a:solidFill>
                <a:latin typeface="Cooper Hewitt"/>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524778" cy="10287000"/>
            <a:chOff x="0" y="0"/>
            <a:chExt cx="11366371" cy="13716000"/>
          </a:xfrm>
        </p:grpSpPr>
        <p:pic>
          <p:nvPicPr>
            <p:cNvPr id="3" name="Picture 3"/>
            <p:cNvPicPr>
              <a:picLocks noChangeAspect="1"/>
            </p:cNvPicPr>
            <p:nvPr/>
          </p:nvPicPr>
          <p:blipFill>
            <a:blip r:embed="rId2"/>
            <a:srcRect l="28696" r="16091"/>
            <a:stretch>
              <a:fillRect/>
            </a:stretch>
          </p:blipFill>
          <p:spPr>
            <a:xfrm>
              <a:off x="0" y="0"/>
              <a:ext cx="11366371" cy="13716000"/>
            </a:xfrm>
            <a:prstGeom prst="rect">
              <a:avLst/>
            </a:prstGeom>
          </p:spPr>
        </p:pic>
      </p:grpSp>
      <p:sp>
        <p:nvSpPr>
          <p:cNvPr id="4" name="TextBox 4"/>
          <p:cNvSpPr txBox="1"/>
          <p:nvPr/>
        </p:nvSpPr>
        <p:spPr>
          <a:xfrm>
            <a:off x="11004051" y="876300"/>
            <a:ext cx="4517822" cy="2970585"/>
          </a:xfrm>
          <a:prstGeom prst="rect">
            <a:avLst/>
          </a:prstGeom>
        </p:spPr>
        <p:txBody>
          <a:bodyPr wrap="square" lIns="0" tIns="0" rIns="0" bIns="0" rtlCol="0" anchor="t">
            <a:spAutoFit/>
          </a:bodyPr>
          <a:lstStyle/>
          <a:p>
            <a:pPr algn="ctr">
              <a:lnSpc>
                <a:spcPts val="24216"/>
              </a:lnSpc>
            </a:pPr>
            <a:r>
              <a:rPr lang="en-US" sz="17297" dirty="0">
                <a:solidFill>
                  <a:srgbClr val="000000"/>
                </a:solidFill>
                <a:latin typeface="Rumba"/>
              </a:rPr>
              <a:t>Task</a:t>
            </a:r>
          </a:p>
        </p:txBody>
      </p:sp>
      <p:sp>
        <p:nvSpPr>
          <p:cNvPr id="5" name="TextBox 5"/>
          <p:cNvSpPr txBox="1"/>
          <p:nvPr/>
        </p:nvSpPr>
        <p:spPr>
          <a:xfrm>
            <a:off x="9144000" y="4323791"/>
            <a:ext cx="8237924" cy="3977004"/>
          </a:xfrm>
          <a:prstGeom prst="rect">
            <a:avLst/>
          </a:prstGeom>
        </p:spPr>
        <p:txBody>
          <a:bodyPr lIns="0" tIns="0" rIns="0" bIns="0" rtlCol="0" anchor="t">
            <a:spAutoFit/>
          </a:bodyPr>
          <a:lstStyle/>
          <a:p>
            <a:pPr algn="just">
              <a:lnSpc>
                <a:spcPts val="4760"/>
              </a:lnSpc>
            </a:pPr>
            <a:r>
              <a:rPr lang="en-US" sz="3400">
                <a:solidFill>
                  <a:srgbClr val="000000"/>
                </a:solidFill>
                <a:latin typeface="Cooper Hewitt"/>
              </a:rPr>
              <a:t>A Catholic marriage should be life long, open to life and exclusive. </a:t>
            </a:r>
          </a:p>
          <a:p>
            <a:pPr algn="just">
              <a:lnSpc>
                <a:spcPts val="4760"/>
              </a:lnSpc>
            </a:pPr>
            <a:endParaRPr lang="en-US" sz="3400">
              <a:solidFill>
                <a:srgbClr val="000000"/>
              </a:solidFill>
              <a:latin typeface="Cooper Hewitt"/>
            </a:endParaRPr>
          </a:p>
          <a:p>
            <a:pPr algn="just">
              <a:lnSpc>
                <a:spcPts val="4760"/>
              </a:lnSpc>
            </a:pPr>
            <a:r>
              <a:rPr lang="en-US" sz="3400">
                <a:solidFill>
                  <a:srgbClr val="000000"/>
                </a:solidFill>
                <a:latin typeface="Cooper Hewitt"/>
              </a:rPr>
              <a:t>Discuss each of these and explain which one you think is most important and why. </a:t>
            </a:r>
          </a:p>
          <a:p>
            <a:pPr algn="just">
              <a:lnSpc>
                <a:spcPts val="7279"/>
              </a:lnSpc>
            </a:pPr>
            <a:endParaRPr lang="en-US" sz="3400">
              <a:solidFill>
                <a:srgbClr val="000000"/>
              </a:solidFill>
              <a:latin typeface="Cooper Hewit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608</Words>
  <Application>Microsoft Office PowerPoint</Application>
  <PresentationFormat>Custom</PresentationFormat>
  <Paragraphs>47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Cooper Hewitt Italics</vt:lpstr>
      <vt:lpstr>Cooper Hewitt</vt:lpstr>
      <vt:lpstr>Arial</vt:lpstr>
      <vt:lpstr>Calibri</vt:lpstr>
      <vt:lpstr>Cooper Hewitt Bold</vt:lpstr>
      <vt:lpstr>Rumba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Vocation Lesson 3 Marriage</dc:title>
  <dc:creator>James Ryan</dc:creator>
  <cp:lastModifiedBy>James Ryan</cp:lastModifiedBy>
  <cp:revision>2</cp:revision>
  <dcterms:created xsi:type="dcterms:W3CDTF">2006-08-16T00:00:00Z</dcterms:created>
  <dcterms:modified xsi:type="dcterms:W3CDTF">2023-06-12T10:42:17Z</dcterms:modified>
  <dc:identifier>DAFis4BDaI0</dc:identifier>
</cp:coreProperties>
</file>